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89" r:id="rId14"/>
    <p:sldId id="266" r:id="rId15"/>
    <p:sldId id="268" r:id="rId16"/>
    <p:sldId id="290"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x="12192000" cy="6858000"/>
  <p:notesSz cx="6858000" cy="12192000"/>
  <p:custDataLst>
    <p:tags r:id="rId41"/>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38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gs" Target="tags/tag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7b23b56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不理解环境自净能力及其影响因素</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26a6c1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环境安全问题与国家安全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b23b56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不理解环境自净能力及其影响因素</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a7cc8e7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环境安全对国家安全的影响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e5dacd95b?vop=1&amp;pid=84c50bf3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本题考查环境问题的危害。酸雨会使河湖水酸化，影响鱼类生长繁殖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，甚至使鱼类大量死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，还会使土壤酸化，危害植物，腐蚀建筑物和文物，危害人体健康，①②③④对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。酸雨是由于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大气受到污染后产生的酸性降水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，不是酸雨导致大气污染，⑤错。综上，故选A。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_1#f3b6b5d90?pid=7b23b567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[四川成都2024高二质量诊断]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环境对污染物具有一定的消纳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同化能力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随着生产的发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水污染问题日益严重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7_BD.16_1#48d2aaa2f?pid=f3b6b5d90&amp;color=0,0,0&amp;vtp=1&amp;bt=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5.下列关于环境自净能力的理解，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17_1#48d2aaa2f.bracket?pid=f3b6b5d90&amp;color=0,0,0&amp;vpa=5&amp;vtp=1"/>
          <p:cNvSpPr/>
          <p:nvPr/>
        </p:nvSpPr>
        <p:spPr>
          <a:xfrm>
            <a:off x="5692839" y="18692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7_BD.16_2#48d2aaa2f.choices?pid=f3b6b5d90&amp;color=0,0,0&amp;vtp=1&amp;bbb=1&amp;hb=1"/>
          <p:cNvSpPr/>
          <p:nvPr/>
        </p:nvSpPr>
        <p:spPr>
          <a:xfrm>
            <a:off x="722376" y="2335345"/>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A.环境的自净能力就是环境对人类破坏活动的抗御能力，人类的破坏力越大，环境的自净能力就越强</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.由于环境具有自净能力，因此不会产生环境污染现象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.环境的自净能力是有限度的，当人类向环境中过量排放污染物时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，环境会永久性地丧失自净能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力而出现环境污染现象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.环境具有自净能力，当其对废弃物的容纳和消除量小于排放量时，就会出现环境问题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48d2aaa2f?vop=1&amp;pid=f3b6b5d9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本题考查环境自净能力的特征。人类的破坏力过大会导致环境的自净能力降低，A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环境的自净能力是有限度的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，如果污染物大量排入环境，并超过环境的自净能力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，就会出现环境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，但不一定会使其永久性地丧失自净能力，B、C错误；环境具有自净能力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，当其对废弃物的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容纳和消除量小于排放量时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，就会出现环境问题，D正确。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0d623f960?pid=f3b6b5d9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6.下列有关水体自净能力的叙述，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0d623f960.bracket?pid=f3b6b5d90&amp;color=0,0,0&amp;vpa=6&amp;vtp=1"/>
          <p:cNvSpPr/>
          <p:nvPr/>
        </p:nvSpPr>
        <p:spPr>
          <a:xfrm>
            <a:off x="570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9_2#0d623f960.choices?pid=f3b6b5d9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A.不同水体的自净能力是相同的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.水体的自净能力主要通过物理净化、化学净化和生物净化实现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.不同水体的自净能力是不同的，一般来说，河流水＞地下水＞湖泊水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.水体的自净能力可随污染物数量的增加而不断加强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0d623f960?vop=1&amp;pid=f3b6b5d9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本题考查影响环境自净能力的因素。由于流速、循环周期等不同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，不同水体的自净能力是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，A错误；水体的自净能力主要通过物理净化、化学净化和生物净化实现，B正确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；就自净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能力来说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，一般是河流水＞湖泊水＞地下水，C错误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；如果人类向水体中排放的污染物超过了水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体的自净能力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，便会产生水体污染，引起水体自净能力减弱，D错误。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2#0d623f960?vop=1&amp;pid=f3b6b5d90&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本题组的易错之处在于不理解环境自净能力的特征及影响因素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。环境自净能力有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一定的限度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，超过其自净能力，就会出现环境问题，但不一定会永久性地丧失自净能力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体的自净能力是不同的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，一般来说，水体的流动速度越快，循环周期越短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，水体中的溶解氧就越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，污染物就越容易被氧化分解，自净能力就越强。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988d3650.fixed?pid=a7cc8e73b&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0988d3650.fixed?pid=a7cc8e7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环境安全对国家安全的影响</a:t>
            </a:r>
            <a:endParaRPr lang="en-US" altLang="zh-CN" sz="4400" dirty="0"/>
          </a:p>
        </p:txBody>
      </p:sp>
      <p:pic>
        <p:nvPicPr>
          <p:cNvPr id="4" name="C_3#0988d3650.fixed?pid=a7cc8e7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988d3650.fixed?pid=a7cc8e7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2_1#ed23f5466?pid=0988d365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[黑龙江牡丹江第一高级中学2025高二期中]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中共中央办公厅和国务院办公厅印发的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关于划定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并严守生态保护红线的若干意见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中要求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年年底前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全面完成全国生态保护红线划定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态保护红线是指在生态空间范围内具有特殊重要生态功能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必须强制性严格保护的区域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感脆弱区是指受污染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资源过度利用等人类活动干扰且生态问题突出的区域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生态保护红</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线边界的划定依据如下图所示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2_2#ed23f5466?pid=0988d365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57600" y="3321246"/>
            <a:ext cx="4873752"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50e80c1e.fixed?pid=a7cc8e73b&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50e80c1e.fixed?pid=a7cc8e7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环境安全对国家安全的影响</a:t>
            </a:r>
            <a:endParaRPr lang="en-US" altLang="zh-CN" sz="4400" dirty="0"/>
          </a:p>
        </p:txBody>
      </p:sp>
      <p:pic>
        <p:nvPicPr>
          <p:cNvPr id="4" name="C_3#150e80c1e.fixed?pid=a7cc8e7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50e80c1e.fixed?pid=a7cc8e7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e45b0307f?pid=ed23f546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生态保护红线边界包括(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e45b0307f.bracket?pid=ed23f5466&amp;color=0,0,0&amp;vpa=7&amp;vtp=1"/>
          <p:cNvSpPr/>
          <p:nvPr/>
        </p:nvSpPr>
        <p:spPr>
          <a:xfrm>
            <a:off x="367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3_2#e45b0307f.choices?pid=ed23f546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A.人为划定的并不封闭的界线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.河北省与北京市的行政界线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.自然保护区、风景名胜区等各类保护地的边界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.自然保护区与城镇、耕地之间的过渡地带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e45b0307f?vop=1&amp;pid=ed23f546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本题考查环境安全问题与生态保护红线。由材料可知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，生态保护红线是国家保护的特殊功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，不会留有缺口，因此生态保护红线边界是封闭的界线，A错误；由图中信息可知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划边界不是划定生态保护红线自然边界的依据，故河北省与北京市的行政界线不是生态保护红线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的边界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，B错误；自然保护区、风景名胜区等各类保护地的边界属于生态保护红线的边界，C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生态保护红线的边界是一个清晰的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、明确的边界，而不是过渡地带，D错误。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923299928?pid=ed23f546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划定并严守生态保护红线(</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923299928.bracket?pid=ed23f5466&amp;color=0,0,0&amp;vpa=8&amp;vtp=1"/>
          <p:cNvSpPr/>
          <p:nvPr/>
        </p:nvSpPr>
        <p:spPr>
          <a:xfrm>
            <a:off x="392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6_2#923299928.choices?pid=ed23f546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A.目的是促进粮食增产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，保障粮食安全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.是为了防止保护区野生动物伤人事件的发生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C.是维护生态安全的最基本要求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.可促进生态文明法律法规体系的健全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923299928?vop=1&amp;pid=ed23f546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本题考查环境问题对国家安全的影响。划定生态保护红线主要是为了保护生态环境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加粮食产量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、保障粮食安全影响不大，A错误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；划定生态保护红线不是为了防止保护区野生动物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，而是为了减少人类对生态系统和自然遗迹等特殊功能区的破坏，B错误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；划定并严守生态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保护红线是构建国家生态安全格局的有效手段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，是维护生态安全的最基本要求，C正确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明法律法规体系的健全不属于划定并严守生态保护红线的相关内容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2#923299928?vop=1&amp;pid=ed23f5466&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划定生态保护红线的意义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划定生态保护红线的核心目标是保障生态系统功能的稳定性和生物多样性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防止生态环境恶化。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生态保护红线内的区域禁止或限制开发活动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，确保自然资源的可持续利用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助于保护水源涵养区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、防风固沙区、生物多样性保护区等关键生态区域，维护生态平衡。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9_1#3955d3586?pid=0988d365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[吉林四平第一高级中学2024高二月考]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抱坡岭是三亚市一座山体裸露</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地势起伏较大的废弃石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灰岩矿山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自开展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城市修补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生态修复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工程以来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抱坡岭成为首批山体修复试点工程之一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相关部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门采用了削坡退台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设置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“V”</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形槽等综合治理办法恢复山体的生态环境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9_2#3955d3586?pid=0988d365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15384" y="2406846"/>
            <a:ext cx="3758184"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423e704b4?pid=3955d358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抱坡岭需要人工修复的最主要原因是(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423e704b4.bracket?pid=3955d3586&amp;color=0,0,0&amp;vpa=9&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0_2#423e704b4.choices?pid=3955d358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A.山体坡度大,涵养水土的能力差,自然修复能力差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.处于台风多发区,易引发地质灾害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.石灰岩易风化,造成危岩崩落,威胁居民生命财产安全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.美化环境,增加旅游景点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423e704b4?vop=1&amp;pid=3955d358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本题考查降低环境安全风险的原因。抱坡岭山体坡度大，涵养水源能力差，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自然修复能力差,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故需要人工修复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，A正确。人工修复的主要目的是恢复山体的生态环境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，因此台风易引发地质灾害</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和增加旅游景点并不是进行人工修复的最主要原因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。石灰岩容易崩落主要是因为其容易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遭受流水的溶蚀作用而产生裂隙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、沟槽造成岩体破碎，与需要人工修复关系不大，C错误。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f16c4258d?pid=3955d358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4.每一级退台都设置为“外缘高、内部低”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f16c4258d.bracket?pid=3955d3586&amp;color=0,0,0&amp;vpa=10&amp;vtp=1"/>
          <p:cNvSpPr/>
          <p:nvPr/>
        </p:nvSpPr>
        <p:spPr>
          <a:xfrm>
            <a:off x="721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3_2#f16c4258d.choices?pid=3955d358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.降低滑坡风险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B.增加生物多样性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C.提高土壤透气性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.便于汇集雨水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f16c4258d?vop=1&amp;pid=3955d358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本题考查生态修复的目的。由图可知，退台边缘较陡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，因此削坡退台并不是为了降低滑坡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，A错误。抱坡岭为废弃的石灰岩矿山，岩石裸露，坡度大，地势起伏较大,土壤层缺失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坡退台无法提高土壤透气性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，也不能增加生物多样性，B、C错误。由于该山体坡度大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、涵养水源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，所以退台设置为“外缘高、内部低”的主要目的是便于汇集雨水，D正确。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30edeb71a?pid=626a6c17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日本茨城县一核燃料处理设施发生核泄漏事故</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界上最严重的核泄漏事故之一是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1986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年切尔诺贝利核泄漏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对环境安全造成巨大的危害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6_BD.2_1#d5b5bd859?pid=30edeb71a&amp;color=0,0,0&amp;vtp=1&amp;bbb=1"/>
          <p:cNvSpPr/>
          <p:nvPr/>
        </p:nvSpPr>
        <p:spPr>
          <a:xfrm>
            <a:off x="722376" y="23264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核泄漏产生的环境安全问题(</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_1#d5b5bd859.bracket?pid=30edeb71a&amp;color=0,0,0&amp;vpa=1&amp;vtp=1"/>
          <p:cNvSpPr/>
          <p:nvPr/>
        </p:nvSpPr>
        <p:spPr>
          <a:xfrm>
            <a:off x="4181539" y="232645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2_2#d5b5bd859.choices?pid=30edeb71a&amp;color=0,0,0&amp;vtp=1&amp;bbb=1"/>
          <p:cNvSpPr/>
          <p:nvPr/>
        </p:nvSpPr>
        <p:spPr>
          <a:xfrm>
            <a:off x="722376" y="2789243"/>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A.属于累积性环境安全问题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.属于突发性环境安全问题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.带来的影响会很快消除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.其影响会长期存在，刚泄漏时不需要采取应急响应措施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6_1#2c410a165?pid=0988d3650&amp;color=0,0,0&amp;vtp=1&amp;bt=1&amp;bbb=1&amp;hb=1"/>
          <p:cNvSpPr/>
          <p:nvPr/>
        </p:nvSpPr>
        <p:spPr>
          <a:xfrm>
            <a:off x="722376" y="972000"/>
            <a:ext cx="10753344" cy="11257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空气质量指数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（AQI）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是根据大气中二氧化硫</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氮氧化物</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a:t>
            </a:r>
            <a:endPar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1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吸入颗粒物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细颗粒物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等污染物的浓度计算得出的数据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其数值越大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说明空气污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染越严重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下表为我国部分城市群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年综合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AQI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年均值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30" name="QM_4_BD.36_2#2c410a165?colgroup=12,4,3,4,4,3,3&amp;pid=0988d3650&amp;color=0,0,0&amp;vtp=1&amp;bbb=1&amp;hb=1"/>
          <p:cNvGraphicFramePr>
            <a:graphicFrameLocks noGrp="1"/>
          </p:cNvGraphicFramePr>
          <p:nvPr>
            <p:custDataLst>
              <p:tags r:id="rId1"/>
            </p:custDataLst>
          </p:nvPr>
        </p:nvGraphicFramePr>
        <p:xfrm>
          <a:off x="722376" y="2222696"/>
          <a:ext cx="10689336" cy="1973771"/>
        </p:xfrm>
        <a:graphic>
          <a:graphicData uri="http://schemas.openxmlformats.org/drawingml/2006/table">
            <a:tbl>
              <a:tblPr/>
              <a:tblGrid>
                <a:gridCol w="3337560"/>
                <a:gridCol w="1280160"/>
                <a:gridCol w="1170432"/>
                <a:gridCol w="1280160"/>
                <a:gridCol w="1280160"/>
                <a:gridCol w="1170432"/>
                <a:gridCol w="1170432"/>
              </a:tblGrid>
              <a:tr h="407988">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2016年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2017年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65783">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京津冀城市群长三角城市群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珠三角城市群成渝城市群天</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山北坡城市群宁夏沿黄城市</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群滇中城市群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10085608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0848847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96786179</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918850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97806780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1019251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92756472</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1009250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86746568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938052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78665363</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9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948045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BD.37_1#40870f758?pid=2c410a165&amp;color=0,0,0&amp;vtp=1&amp;bbb=1"/>
          <p:cNvSpPr/>
          <p:nvPr/>
        </p:nvSpPr>
        <p:spPr>
          <a:xfrm>
            <a:off x="722376" y="4330896"/>
            <a:ext cx="10753344" cy="347853"/>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5.关于表中城市群AQI年均值的描述，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8_1#40870f758.bracket?pid=2c410a165&amp;color=0,0,0&amp;vpa=11&amp;vtp=1"/>
          <p:cNvSpPr/>
          <p:nvPr/>
        </p:nvSpPr>
        <p:spPr>
          <a:xfrm>
            <a:off x="6165914" y="4328610"/>
            <a:ext cx="357188"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37_2#40870f758.choices?pid=2c410a165&amp;color=0,0,0&amp;vtp=1&amp;bbb=1"/>
          <p:cNvSpPr/>
          <p:nvPr/>
        </p:nvSpPr>
        <p:spPr>
          <a:xfrm>
            <a:off x="722376" y="4718119"/>
            <a:ext cx="10753344" cy="1522984"/>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A.图示期间城市群AQI年均值都在波动中下降</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.北方地区城市群AQI年均值总体比南方地区高</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.滇中城市群AQI年均值持续下降</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.沿海城市群AQI年均值最低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40870f758?vop=1&amp;pid=2c410a16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本题考查环境安全问题特征。天山北坡城市群并未呈现AQI年均值波动下降的特点，A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对比图中不同区域的城市群的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AQI年均值大小，结合其所在的区域位置可知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，北方地区城市群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AQI</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年均值总体比南方地区高，B正确。滇中城市群AQI年均值波动变化，并未持续下降，C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京津冀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、长三角、珠三角城市群等沿海城市群AQI年均值相对较高，D错误。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1f6eede7b?pid=2c410a16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6.影响我国AQI</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的因素主要有(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1f6eede7b.bracket?pid=2c410a165&amp;color=0,0,0&amp;vpa=12&amp;vtp=1"/>
          <p:cNvSpPr/>
          <p:nvPr/>
        </p:nvSpPr>
        <p:spPr>
          <a:xfrm>
            <a:off x="413391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0_2#1f6eede7b?pid=2c410a16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①土地利用结构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②能源消费结构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③经济产业结构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人口年龄结构</a:t>
            </a:r>
            <a:endParaRPr lang="en-US" altLang="zh-CN" sz="2000" dirty="0"/>
          </a:p>
        </p:txBody>
      </p:sp>
      <p:sp>
        <p:nvSpPr>
          <p:cNvPr id="5" name="QC_5_BD.40_3#1f6eede7b.choices?pid=2c410a165&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1f6eede7b?vop=1&amp;pid=2c410a16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本题考查影响环境安全问题的因素。AQI是根据大气中二氧化硫、氮氧化物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可吸入颗粒物）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细颗粒物）等污染物的浓度计算得出的数据。经济发达地区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利用类型多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，污染源类型多，排放量大。同时，能源消费结构（如传统能源消耗比例的大小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经济产业结构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（重化工业比重的高低）也会直接影响污染物排放量，影响AQI的大小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，但人口年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龄结构对其影响较小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，①②③正确，④错误。故选A。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d5b5bd859?vop=1&amp;pid=30edeb71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本题考查环境安全问题分类及特点。核泄漏属于突发性环境安全问题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，短时间内就会造成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重大危害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，需要采取应急响应措施，其影响会长期存在，导致环境长期处于不安全状态，B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e9d98d410?pid=30edeb71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下列关于累积性环境安全问题的说法正确的是(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e9d98d410.bracket?pid=30edeb71a&amp;color=0,0,0&amp;vpa=2&amp;vtp=1"/>
          <p:cNvSpPr/>
          <p:nvPr/>
        </p:nvSpPr>
        <p:spPr>
          <a:xfrm>
            <a:off x="621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_2#e9d98d410.choices?pid=30edeb71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A.完全是由污染物不断累积造成的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.完全是由生态退化逐步加剧导致的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.需要经历很长时间的累积才能达到重大危害的程度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.造成的影响和危害短期内就会消除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e9d98d410?vop=1&amp;pid=30edeb71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本题考查累积性环境安全问题特点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。累积性环境安全问题是污染物不断累积或生态退化逐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步加剧导致的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，A、B错误；需要经历很长时间的累积才能达到重大危害的程度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，其造成的影响和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危害会长期存在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_1#84c50bf3c?pid=626a6c17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下表是某年某校兴趣小组收集到的安徽省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个酸雨观测站某月降水状况及酸雨监测数据</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graphicFrame>
        <p:nvGraphicFramePr>
          <p:cNvPr id="8" name="QM_5_BD.8_2#84c50bf3c?colgroup=11,6,6,6,6&amp;pid=626a6c17a&amp;color=0,0,0&amp;vtp=1&amp;bbb=1"/>
          <p:cNvGraphicFramePr>
            <a:graphicFrameLocks noGrp="1"/>
          </p:cNvGraphicFramePr>
          <p:nvPr/>
        </p:nvGraphicFramePr>
        <p:xfrm>
          <a:off x="722376" y="1949646"/>
          <a:ext cx="10689336" cy="2104581"/>
        </p:xfrm>
        <a:graphic>
          <a:graphicData uri="http://schemas.openxmlformats.org/drawingml/2006/table">
            <a:tbl>
              <a:tblPr/>
              <a:tblGrid>
                <a:gridCol w="3118104"/>
                <a:gridCol w="1892808"/>
                <a:gridCol w="1892808"/>
                <a:gridCol w="1892808"/>
                <a:gridCol w="1892808"/>
              </a:tblGrid>
              <a:tr h="40354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马鞍山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主要职能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省级行政中心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工业城市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矿业城市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旅游城市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月降水量</a:t>
                      </a: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月降水次数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酸雨次数</a:t>
                      </a: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（pH＜</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BD.9_1#7d2e67775?pid=84c50bf3c&amp;color=0,0,0&amp;vtp=1&amp;bbb=1"/>
          <p:cNvSpPr/>
          <p:nvPr/>
        </p:nvSpPr>
        <p:spPr>
          <a:xfrm>
            <a:off x="722376" y="41848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3.据表中信息分析，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该月降水出现酸雨比例最高的城市是(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10_1#7d2e67775.bracket?pid=84c50bf3c&amp;color=0,0,0&amp;vpa=3&amp;vtp=1"/>
          <p:cNvSpPr/>
          <p:nvPr/>
        </p:nvSpPr>
        <p:spPr>
          <a:xfrm>
            <a:off x="7229539" y="41848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9_2#7d2e67775.choices?pid=84c50bf3c&amp;color=0,0,0&amp;vtp=1&amp;bbb=1"/>
          <p:cNvSpPr/>
          <p:nvPr/>
        </p:nvSpPr>
        <p:spPr>
          <a:xfrm>
            <a:off x="722376" y="4637855"/>
            <a:ext cx="10753344" cy="405003"/>
          </a:xfrm>
          <a:prstGeom prst="rect">
            <a:avLst/>
          </a:prstGeom>
          <a:noFill/>
        </p:spPr>
        <p:txBody>
          <a:bodyPr wrap="none" lIns="0" tIns="0" rIns="0" bIns="0" rtlCol="0" anchor="t"/>
          <a:lstStyle/>
          <a:p>
            <a:pPr latinLnBrk="1">
              <a:lnSpc>
                <a:spcPts val="3600"/>
              </a:lnSpc>
              <a:tabLst>
                <a:tab pos="2697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B.马鞍山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C.铜陵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7d2e67775?vop=1&amp;pid=84c50bf3c&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本题考查地理信息的提取和分析能力。读表可知，马鞍山该月降水10次，其中9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次为酸雨，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降水出现酸雨的比例在四个城市中最高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e5dacd95b?pid=84c50bf3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酸雨的危害在于(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e5dacd95b.bracket?pid=84c50bf3c&amp;color=0,0,0&amp;vpa=4&amp;vtp=1"/>
          <p:cNvSpPr/>
          <p:nvPr/>
        </p:nvSpPr>
        <p:spPr>
          <a:xfrm>
            <a:off x="291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2_2#e5dacd95b?pid=84c50bf3c&amp;color=0,0,0&amp;vtp=1&amp;bbb=1&amp;hb=1"/>
          <p:cNvSpPr/>
          <p:nvPr/>
        </p:nvSpPr>
        <p:spPr>
          <a:xfrm>
            <a:off x="722376" y="1436497"/>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①使河湖水酸化，影响鱼类生长繁殖，甚至使鱼类大量死亡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②使土壤酸化，危害植物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③腐蚀建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筑物和文物</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④危害人体健康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⑤使大气受到污染</a:t>
            </a:r>
            <a:endParaRPr lang="en-US" altLang="zh-CN" sz="2000" dirty="0"/>
          </a:p>
        </p:txBody>
      </p:sp>
      <p:sp>
        <p:nvSpPr>
          <p:cNvPr id="5" name="QC_6_BD.12_3#e5dacd95b.choices?pid=84c50bf3c&amp;color=0,0,0&amp;vtp=1&amp;bbb=1"/>
          <p:cNvSpPr/>
          <p:nvPr/>
        </p:nvSpPr>
        <p:spPr>
          <a:xfrm>
            <a:off x="722376" y="23389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KSO_WM_UNIT_TABLE_BEAUTIFY" val="smartTable{ce767ec4-f8a1-480f-9903-db48de605898}"/>
</p:tagLst>
</file>

<file path=ppt/tags/tag2.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4283</Words>
  <Application>WPS 演示</Application>
  <PresentationFormat>宽屏</PresentationFormat>
  <Paragraphs>289</Paragraphs>
  <Slides>34</Slides>
  <Notes>32</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34</vt:i4>
      </vt:variant>
    </vt:vector>
  </HeadingPairs>
  <TitlesOfParts>
    <vt:vector size="54"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Times New Roman</vt:lpstr>
      <vt:lpstr>楷体</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2025-10-22T05:15:00Z</dcterms:created>
  <dcterms:modified xsi:type="dcterms:W3CDTF">2025-10-23T08:02:11Z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24A83EEF985F45BCBEBD9868B7DAB0DC_12</vt:lpwstr>
  </property>
  <property fmtid="{D5CDD505-2E9C-101B-9397-08002B2CF9AE}" pid="3" name="KSOProductBuildVer">
    <vt:lpwstr>2052-11.1.0.14309</vt:lpwstr>
  </property>
</Properties>
</file>